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1" r:id="rId2"/>
    <p:sldId id="260" r:id="rId3"/>
    <p:sldId id="262" r:id="rId4"/>
    <p:sldId id="257" r:id="rId5"/>
    <p:sldId id="307" r:id="rId6"/>
    <p:sldId id="308" r:id="rId7"/>
    <p:sldId id="315" r:id="rId8"/>
    <p:sldId id="310" r:id="rId9"/>
    <p:sldId id="316" r:id="rId10"/>
    <p:sldId id="317" r:id="rId11"/>
    <p:sldId id="318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286" r:id="rId2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77266" autoAdjust="0"/>
  </p:normalViewPr>
  <p:slideViewPr>
    <p:cSldViewPr>
      <p:cViewPr varScale="1">
        <p:scale>
          <a:sx n="104" d="100"/>
          <a:sy n="104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5AE52A7-8825-489F-9AE9-A73860EDF3C0}" type="datetimeFigureOut">
              <a:rPr lang="en-US" smtClean="0"/>
              <a:t>7/13/16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5338923-F397-4583-9630-BCCE1329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38923-F397-4583-9630-BCCE1329FD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9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C7CF-FF57-4F4C-BB8D-805D44C8849F}" type="datetimeFigureOut">
              <a:rPr lang="en-US" smtClean="0"/>
              <a:t>7/13/16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D28C-5B5A-4346-B038-CE6EC4A5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https://staticapp.icpsc.com/icp/loadimage.php/mogile/950578/7a10d81c537f03f5069462e7d6c14556/image/jpeg" TargetMode="External"/><Relationship Id="rId5" Type="http://schemas.openxmlformats.org/officeDocument/2006/relationships/hyperlink" Target="http://nhsc.hrsa.gov/" TargetMode="Externa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4.jpeg"/><Relationship Id="rId5" Type="http://schemas.openxmlformats.org/officeDocument/2006/relationships/hyperlink" Target="http://www.wiche.edu/pse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fastweb.com/" TargetMode="External"/><Relationship Id="rId5" Type="http://schemas.openxmlformats.org/officeDocument/2006/relationships/hyperlink" Target="http://www.collegenet.com/mach25" TargetMode="External"/><Relationship Id="rId6" Type="http://schemas.openxmlformats.org/officeDocument/2006/relationships/hyperlink" Target="https://jprod.westernu.edu/financialaid/index.jsp" TargetMode="Externa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jpg"/><Relationship Id="rId5" Type="http://schemas.openxmlformats.org/officeDocument/2006/relationships/hyperlink" Target="https://studentaid.ed.gov/repay-loans/forgiveness-cancellation/public-service%23what-is-psl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nhsc.hrsa.gov/loanrepayment/stateloanrepaymentprogram/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jpeg"/><Relationship Id="rId5" Type="http://schemas.openxmlformats.org/officeDocument/2006/relationships/hyperlink" Target="https://nhsc.hrsa.gov/loanrepayment/" TargetMode="External"/><Relationship Id="rId6" Type="http://schemas.openxmlformats.org/officeDocument/2006/relationships/image" Target="https://staticapp.icpsc.com/icp/loadimage.php/mogile/950578/7a10d81c537f03f5069462e7d6c14556/image/jpe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accessgroup.org/financing-your-educationcollege" TargetMode="External"/><Relationship Id="rId5" Type="http://schemas.openxmlformats.org/officeDocument/2006/relationships/hyperlink" Target="http://websites.westernu.edu/financial-literacy" TargetMode="External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eg"/><Relationship Id="rId5" Type="http://schemas.openxmlformats.org/officeDocument/2006/relationships/hyperlink" Target="http://prospective.westernu.edu/campusevents/" TargetMode="External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westernu.edu/financial/financial-budget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49"/>
            <a:ext cx="9144000" cy="689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6060" y="2514600"/>
            <a:ext cx="6248400" cy="209288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800" dirty="0" smtClean="0">
              <a:latin typeface="Baskerville Old Face" panose="02020602080505020303" pitchFamily="18" charset="0"/>
            </a:endParaRPr>
          </a:p>
          <a:p>
            <a:pPr algn="ctr">
              <a:defRPr/>
            </a:pPr>
            <a:r>
              <a:rPr lang="en-US" sz="3000" dirty="0" smtClean="0">
                <a:latin typeface="Baskerville Old Face" panose="02020602080505020303" pitchFamily="18" charset="0"/>
              </a:rPr>
              <a:t>Financing A Professional </a:t>
            </a:r>
          </a:p>
          <a:p>
            <a:pPr algn="ctr">
              <a:defRPr/>
            </a:pPr>
            <a:r>
              <a:rPr lang="en-US" sz="3000" dirty="0" smtClean="0">
                <a:latin typeface="Baskerville Old Face" panose="02020602080505020303" pitchFamily="18" charset="0"/>
              </a:rPr>
              <a:t>Medical Degree</a:t>
            </a:r>
          </a:p>
          <a:p>
            <a:pPr algn="ctr">
              <a:defRPr/>
            </a:pPr>
            <a:endParaRPr lang="en-US" sz="800" dirty="0" smtClean="0">
              <a:latin typeface="Baskerville Old Face" panose="02020602080505020303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Baskerville Old Face" panose="02020602080505020303" pitchFamily="18" charset="0"/>
              </a:rPr>
              <a:t>Linda Frenza – Financial Aid Associate Director</a:t>
            </a:r>
          </a:p>
          <a:p>
            <a:pPr algn="ctr">
              <a:defRPr/>
            </a:pPr>
            <a:r>
              <a:rPr lang="en-US" sz="1600" dirty="0" smtClean="0">
                <a:latin typeface="Baskerville Old Face" panose="02020602080505020303" pitchFamily="18" charset="0"/>
              </a:rPr>
              <a:t>Antonieta Zubia – Financial Aid Counselor / Scholarship Coordinator</a:t>
            </a:r>
            <a:endParaRPr lang="en-US" sz="1600" dirty="0">
              <a:latin typeface="Baskerville Old Face" panose="02020602080505020303" pitchFamily="18" charset="0"/>
            </a:endParaRPr>
          </a:p>
          <a:p>
            <a:pPr algn="ctr">
              <a:defRPr/>
            </a:pPr>
            <a:endParaRPr lang="en-US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26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76400"/>
            <a:ext cx="5486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600" dirty="0">
                <a:solidFill>
                  <a:srgbClr val="000000"/>
                </a:solidFill>
                <a:latin typeface="Cambria" panose="02040503050406030204" pitchFamily="18" charset="0"/>
              </a:rPr>
              <a:t>Health Professions Student Loan</a:t>
            </a: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Institution applies for funding through the U.S. Department of Health and Human Services 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If the institution is granted funding, the institution will invite the student to apply from one of these disciplines: </a:t>
            </a:r>
            <a:r>
              <a:rPr lang="en-US" sz="2400" dirty="0">
                <a:latin typeface="Cambria" panose="02040503050406030204" pitchFamily="18" charset="0"/>
              </a:rPr>
              <a:t>dentistry, optometry, pharmacy, podiatric medicine, veterinary medicine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Interest free during enrollment and residency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Interest is fixed at 5% in repayment</a:t>
            </a:r>
          </a:p>
          <a:p>
            <a:pPr marL="109537" indent="0"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1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5729748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Private Student Loan</a:t>
            </a: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Not federally regulated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Credit check is performed to determine approval, interest rate, and fees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Maximum loan amount is the student’s cost of attendance minus any other financial aid received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mbria" panose="02040503050406030204" pitchFamily="18" charset="0"/>
              </a:rPr>
              <a:t>Fixed and variable interest rates that can increase or decrease over time, depending on market conditions.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Origination fee may apply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3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002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>
              <a:defRPr/>
            </a:pPr>
            <a:endParaRPr lang="en-US" sz="10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en-US" sz="43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Scholarships</a:t>
            </a:r>
          </a:p>
          <a:p>
            <a:pPr marL="109537" indent="0">
              <a:buNone/>
              <a:defRPr/>
            </a:pPr>
            <a:endParaRPr lang="en-US" sz="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Scholarship for Disadvantaged Students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National Health Service Corps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Military Health Professions Scholarship Program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Western Interstate Commission for Higher Education: Professional Student Exchange Program (WICHE – PSEP)</a:t>
            </a:r>
          </a:p>
          <a:p>
            <a:pPr marL="109537" indent="0"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33" y="1145458"/>
            <a:ext cx="3085946" cy="205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20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5653548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Scholarship for </a:t>
            </a:r>
          </a:p>
          <a:p>
            <a:pPr marL="109537" indent="0"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Disadvantaged Students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Institution applies for funding through the U.S. Department of Health and Human Services </a:t>
            </a: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the institution is granted funding, the institution will invite the student to apply from one of these disciplines: </a:t>
            </a:r>
            <a:r>
              <a:rPr lang="en-US" sz="2600" dirty="0">
                <a:latin typeface="Cambria" panose="02040503050406030204" pitchFamily="18" charset="0"/>
              </a:rPr>
              <a:t>allopathic medicine, osteopathic medicine, dentistry, optometry, pharmacy, podiatric medicine, veterinary </a:t>
            </a:r>
            <a:r>
              <a:rPr lang="en-US" sz="2600" dirty="0" smtClean="0">
                <a:latin typeface="Cambria" panose="02040503050406030204" pitchFamily="18" charset="0"/>
              </a:rPr>
              <a:t>medicine, chiropractic, behavioral </a:t>
            </a:r>
            <a:r>
              <a:rPr lang="en-US" sz="2600" dirty="0">
                <a:latin typeface="Cambria" panose="02040503050406030204" pitchFamily="18" charset="0"/>
              </a:rPr>
              <a:t>and mental </a:t>
            </a:r>
            <a:r>
              <a:rPr lang="en-US" sz="2600" dirty="0" smtClean="0">
                <a:latin typeface="Cambria" panose="02040503050406030204" pitchFamily="18" charset="0"/>
              </a:rPr>
              <a:t>health, public health, nursing, allied health, physician assistant</a:t>
            </a:r>
            <a:endParaRPr lang="en-US" sz="2600" dirty="0"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 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must be from a disadvantaged 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3276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5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6339348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National Health Service Corps Scholarship Program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Scholarship pays for tuition, fees, other educational costs, and a monthly stipend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 applicants from 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one of these disciplines: </a:t>
            </a:r>
            <a:r>
              <a:rPr lang="en-US" sz="2600" dirty="0">
                <a:latin typeface="Cambria" panose="02040503050406030204" pitchFamily="18" charset="0"/>
              </a:rPr>
              <a:t>allopathic medicine, osteopathic medicine, dentistry, n</a:t>
            </a:r>
            <a:r>
              <a:rPr lang="en-US" sz="2600" dirty="0" smtClean="0">
                <a:latin typeface="Cambria" panose="02040503050406030204" pitchFamily="18" charset="0"/>
              </a:rPr>
              <a:t>urse practitioners, certified nurse-midwives, doctor of nursing practice, physician </a:t>
            </a:r>
            <a:r>
              <a:rPr lang="en-US" sz="2600" dirty="0">
                <a:latin typeface="Cambria" panose="02040503050406030204" pitchFamily="18" charset="0"/>
              </a:rPr>
              <a:t>a</a:t>
            </a:r>
            <a:r>
              <a:rPr lang="en-US" sz="2600" dirty="0" smtClean="0">
                <a:latin typeface="Cambria" panose="02040503050406030204" pitchFamily="18" charset="0"/>
              </a:rPr>
              <a:t>ssistant</a:t>
            </a:r>
            <a:endParaRPr lang="en-US" sz="2600" dirty="0"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Commitment to work at least 2 years in a medically underserved area in primary care</a:t>
            </a: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National Health Services Corps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1013" y="6096000"/>
            <a:ext cx="238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hlinkClick r:id="rId5"/>
              </a:rPr>
              <a:t>http://nhsc.hrsa.gov</a:t>
            </a:r>
            <a:r>
              <a:rPr lang="en-US" dirty="0" smtClean="0">
                <a:latin typeface="Cambria" panose="02040503050406030204" pitchFamily="18" charset="0"/>
                <a:hlinkClick r:id="rId5"/>
              </a:rPr>
              <a:t>/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45033"/>
            <a:ext cx="1981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6400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Military Health Professions Scholarship Program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Army, Navy, and Air Force offer this scholarship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Scholarship pays for tuition, fees, other educational costs, and a monthly stipend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 applicants from 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one of these disciplines: </a:t>
            </a:r>
            <a:r>
              <a:rPr lang="en-US" sz="2600" dirty="0" smtClean="0">
                <a:latin typeface="Cambria" panose="02040503050406030204" pitchFamily="18" charset="0"/>
              </a:rPr>
              <a:t>medical, dental, optometry, </a:t>
            </a:r>
            <a:r>
              <a:rPr lang="en-US" sz="2600" dirty="0">
                <a:latin typeface="Cambria" panose="02040503050406030204" pitchFamily="18" charset="0"/>
              </a:rPr>
              <a:t>veterinary </a:t>
            </a:r>
            <a:r>
              <a:rPr lang="en-US" sz="2600" dirty="0" smtClean="0">
                <a:latin typeface="Cambria" panose="02040503050406030204" pitchFamily="18" charset="0"/>
              </a:rPr>
              <a:t>medicine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Recruiter information is available through the college</a:t>
            </a: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959540"/>
            <a:ext cx="3135753" cy="645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440514"/>
            <a:ext cx="2381250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665" y="1757797"/>
            <a:ext cx="15716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6400800" cy="4396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WICHE- 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Professional Student Exchange Program 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Enables </a:t>
            </a:r>
            <a:r>
              <a:rPr lang="en-US" sz="2600" dirty="0">
                <a:latin typeface="Cambria" panose="02040503050406030204" pitchFamily="18" charset="0"/>
              </a:rPr>
              <a:t>students in 10 western states to enroll in selected out-of-state professional programs </a:t>
            </a:r>
            <a:endParaRPr lang="en-US" sz="2600" dirty="0" smtClean="0"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 pays for reduced levels of tuition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 applicants from </a:t>
            </a: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one of these disciplines: </a:t>
            </a:r>
            <a:r>
              <a:rPr lang="en-US" sz="2600" dirty="0" smtClean="0">
                <a:latin typeface="Cambria" panose="02040503050406030204" pitchFamily="18" charset="0"/>
              </a:rPr>
              <a:t>medical, dental, occupational therapy, optometry, pharmacy, physical therapy, physician assistant, podiatry, </a:t>
            </a:r>
            <a:r>
              <a:rPr lang="en-US" sz="2600" dirty="0">
                <a:latin typeface="Cambria" panose="02040503050406030204" pitchFamily="18" charset="0"/>
              </a:rPr>
              <a:t>veterinary </a:t>
            </a:r>
            <a:r>
              <a:rPr lang="en-US" sz="2600" dirty="0" smtClean="0">
                <a:latin typeface="Cambria" panose="02040503050406030204" pitchFamily="18" charset="0"/>
              </a:rPr>
              <a:t>medicine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Student commitment to </a:t>
            </a:r>
            <a:r>
              <a:rPr lang="en-US" sz="2600" dirty="0">
                <a:latin typeface="Cambria" panose="02040503050406030204" pitchFamily="18" charset="0"/>
              </a:rPr>
              <a:t>return to </a:t>
            </a:r>
            <a:r>
              <a:rPr lang="en-US" sz="2600" dirty="0" smtClean="0">
                <a:latin typeface="Cambria" panose="02040503050406030204" pitchFamily="18" charset="0"/>
              </a:rPr>
              <a:t>home </a:t>
            </a:r>
            <a:r>
              <a:rPr lang="en-US" sz="2600" dirty="0">
                <a:latin typeface="Cambria" panose="02040503050406030204" pitchFamily="18" charset="0"/>
              </a:rPr>
              <a:t>state after graduation and practice </a:t>
            </a:r>
            <a:r>
              <a:rPr lang="en-US" sz="2600" dirty="0" smtClean="0">
                <a:latin typeface="Cambria" panose="02040503050406030204" pitchFamily="18" charset="0"/>
              </a:rPr>
              <a:t>profession </a:t>
            </a:r>
            <a:r>
              <a:rPr lang="en-US" sz="2600" dirty="0">
                <a:latin typeface="Cambria" panose="02040503050406030204" pitchFamily="18" charset="0"/>
              </a:rPr>
              <a:t>for a designated number of years.</a:t>
            </a: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41" y="990600"/>
            <a:ext cx="182536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66800" y="6242426"/>
            <a:ext cx="308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hlinkClick r:id="rId5"/>
              </a:rPr>
              <a:t>http://</a:t>
            </a:r>
            <a:r>
              <a:rPr lang="en-US" dirty="0" smtClean="0">
                <a:latin typeface="Cambria" panose="02040503050406030204" pitchFamily="18" charset="0"/>
                <a:hlinkClick r:id="rId5"/>
              </a:rPr>
              <a:t>www.wiche.edu/psep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6400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0"/>
              </a:spcBef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Scholarship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Search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  <a:hlinkClick r:id="rId4"/>
              </a:rPr>
              <a:t>www.fastweb.com</a:t>
            </a:r>
            <a:endParaRPr lang="en-US" sz="2600" dirty="0" smtClean="0"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  <a:hlinkClick r:id="rId5"/>
              </a:rPr>
              <a:t>www.collegenet.com/mach25</a:t>
            </a: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Professional Associations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WesternU’s Scholarship Database for currently enrolled students:</a:t>
            </a:r>
          </a:p>
          <a:p>
            <a:pPr marL="509587" lvl="1" indent="0">
              <a:spcBef>
                <a:spcPts val="1200"/>
              </a:spcBef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  <a:hlinkClick r:id="rId6"/>
              </a:rPr>
              <a:t>jprod.westernu.edu/</a:t>
            </a:r>
            <a:r>
              <a:rPr lang="en-US" sz="2600" dirty="0" err="1" smtClean="0">
                <a:solidFill>
                  <a:srgbClr val="000000"/>
                </a:solidFill>
                <a:latin typeface="Cambria" panose="02040503050406030204" pitchFamily="18" charset="0"/>
                <a:hlinkClick r:id="rId6"/>
              </a:rPr>
              <a:t>financialaid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  <a:hlinkClick r:id="rId6"/>
              </a:rPr>
              <a:t>/</a:t>
            </a:r>
            <a:r>
              <a:rPr lang="en-US" sz="2600" dirty="0" err="1" smtClean="0">
                <a:solidFill>
                  <a:srgbClr val="000000"/>
                </a:solidFill>
                <a:latin typeface="Cambria" panose="02040503050406030204" pitchFamily="18" charset="0"/>
                <a:hlinkClick r:id="rId6"/>
              </a:rPr>
              <a:t>index.jsp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762000"/>
            <a:ext cx="4494415" cy="299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3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Loan Repayment/Forgiveness</a:t>
            </a:r>
            <a:b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Options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00400" y="1830029"/>
            <a:ext cx="5562600" cy="358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Public Service Loan Forgiveness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 Loan Forgiveness 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Cambria" panose="02040503050406030204" pitchFamily="18" charset="0"/>
              </a:rPr>
              <a:t>National Health Service Corps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Military</a:t>
            </a: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95800" y="1752600"/>
            <a:ext cx="434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0029"/>
            <a:ext cx="2791273" cy="419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439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Loan Repayment/Forgiveness</a:t>
            </a:r>
            <a:b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Options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00400" y="1830029"/>
            <a:ext cx="5562600" cy="35801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1200"/>
              </a:spcBef>
              <a:buNone/>
              <a:defRPr/>
            </a:pPr>
            <a:r>
              <a:rPr lang="en-US" sz="3000" dirty="0" smtClean="0">
                <a:latin typeface="Cambria" panose="02040503050406030204" pitchFamily="18" charset="0"/>
              </a:rPr>
              <a:t>Public Service Loan Forgiveness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Work full-time in a public service job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Remaining loan balance forgiven after 120 on-time monthly payments (10 years)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Federal Direct Loan Borrowers (Stafford and Grad PLUS)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95800" y="1752600"/>
            <a:ext cx="434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" y="2107013"/>
            <a:ext cx="2743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914400" y="596662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studentaid.ed.gov/repay-loans/forgiveness-cancellation/public-service#what-is-pslf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RECRUITMENT\MARKETING MATERIALS\Photos\HEC image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76073" cy="228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4999" y="1631887"/>
            <a:ext cx="4444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How to apply</a:t>
            </a:r>
          </a:p>
          <a:p>
            <a:endParaRPr lang="en-US" altLang="en-US" sz="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The cost of a medical education</a:t>
            </a:r>
          </a:p>
          <a:p>
            <a:endParaRPr lang="en-US" altLang="en-US" sz="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Types of Financial Aid available to medical students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Loans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Scholarships</a:t>
            </a:r>
          </a:p>
          <a:p>
            <a:pPr lvl="1"/>
            <a:endParaRPr lang="en-US" altLang="en-US" sz="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Loan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Repayment and Loan Forgiveness Options</a:t>
            </a:r>
          </a:p>
          <a:p>
            <a:pPr lvl="1"/>
            <a:endParaRPr lang="en-US" altLang="en-US" sz="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Financial Literacy</a:t>
            </a:r>
          </a:p>
          <a:p>
            <a:endParaRPr lang="en-US" altLang="en-US" sz="2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en-U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Loan Repayment/Forgiveness</a:t>
            </a:r>
            <a:b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Options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81400" y="1830029"/>
            <a:ext cx="5181600" cy="358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1200"/>
              </a:spcBef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 Loan Forgiveness 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atin typeface="Cambria" panose="02040503050406030204" pitchFamily="18" charset="0"/>
              </a:rPr>
              <a:t>States apply for funds, not individual health professionals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Service commitment varies per state</a:t>
            </a: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95800" y="1752600"/>
            <a:ext cx="434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48" y="60198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http://www.nhsc.hrsa.gov/loanrepayment/stateloanrepaymentprogram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6" y="1600200"/>
            <a:ext cx="283723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7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Loan Repayment/Forgiveness</a:t>
            </a:r>
            <a:b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Options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19128" y="2133600"/>
            <a:ext cx="5243871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0"/>
              </a:spcBef>
              <a:buNone/>
              <a:defRPr/>
            </a:pPr>
            <a:r>
              <a:rPr lang="en-US" sz="3000" dirty="0" smtClean="0">
                <a:latin typeface="Cambria" panose="02040503050406030204" pitchFamily="18" charset="0"/>
              </a:rPr>
              <a:t>National </a:t>
            </a:r>
            <a:r>
              <a:rPr lang="en-US" sz="3000" dirty="0">
                <a:latin typeface="Cambria" panose="02040503050406030204" pitchFamily="18" charset="0"/>
              </a:rPr>
              <a:t>Health Service </a:t>
            </a:r>
            <a:r>
              <a:rPr lang="en-US" sz="3000" dirty="0" smtClean="0">
                <a:latin typeface="Cambria" panose="02040503050406030204" pitchFamily="18" charset="0"/>
              </a:rPr>
              <a:t>Corps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en-US" sz="3000" dirty="0" smtClean="0">
                <a:latin typeface="Cambria" panose="02040503050406030204" pitchFamily="18" charset="0"/>
              </a:rPr>
              <a:t>Loan Repayment Program</a:t>
            </a:r>
            <a:endParaRPr lang="en-US" sz="3000" dirty="0"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Pays up to $50,000 towards loan debt for two year service commitment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Primary care clinicians: medical, dental, mental/behavioral health</a:t>
            </a: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7" y="1828800"/>
            <a:ext cx="3130081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838200" y="6242426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https://nhsc.hrsa.gov/loanrepayment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 descr="National Health Services Corps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77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Loan Repayment/Forgiveness</a:t>
            </a:r>
            <a:b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Options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00400" y="1830029"/>
            <a:ext cx="5562600" cy="35801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1200"/>
              </a:spcBef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Military: STRAP (Specialized Training Assistance Program)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Army and Air Force offer STRAP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Amount of support varies by branch and health profession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Recruiter information is available through the 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college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5" y="1805184"/>
            <a:ext cx="2855236" cy="4290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24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Financial Literacy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61219" y="1457394"/>
            <a:ext cx="8153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1200"/>
              </a:spcBef>
              <a:buNone/>
              <a:defRPr/>
            </a:pPr>
            <a:r>
              <a:rPr lang="en-US" sz="4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Before you start medical school</a:t>
            </a:r>
          </a:p>
          <a:p>
            <a:pPr marL="566737" indent="-457200">
              <a:spcBef>
                <a:spcPts val="12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Reduce or eliminate any monthly financial obligations: credit cards, car payments, cell phone </a:t>
            </a:r>
          </a:p>
          <a:p>
            <a:pPr marL="566737" indent="-457200">
              <a:spcBef>
                <a:spcPts val="12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Create a realistic, conservative budget</a:t>
            </a:r>
          </a:p>
          <a:p>
            <a:pPr marL="566737" indent="-457200">
              <a:spcBef>
                <a:spcPts val="12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Understand the cost of attendance and how financial aid will assist you</a:t>
            </a:r>
          </a:p>
          <a:p>
            <a:pPr marL="566737" indent="-457200">
              <a:spcBef>
                <a:spcPts val="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09587" lvl="1" indent="0">
              <a:spcBef>
                <a:spcPts val="1200"/>
              </a:spcBef>
              <a:buNone/>
              <a:defRPr/>
            </a:pP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2667000" cy="177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85800" y="4356095"/>
            <a:ext cx="449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7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Save as much money as possible prior to the start of school</a:t>
            </a:r>
          </a:p>
          <a:p>
            <a:pPr marL="566737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Protect your credit </a:t>
            </a: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report</a:t>
            </a:r>
          </a:p>
          <a:p>
            <a:pPr marL="566737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Apply for scholarships!</a:t>
            </a:r>
            <a:endParaRPr lang="en-US" sz="2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219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Financial Literacy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92142" y="1447800"/>
            <a:ext cx="8153400" cy="358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spcBef>
                <a:spcPts val="0"/>
              </a:spcBef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Access Group: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  <a:hlinkClick r:id="rId4"/>
              </a:rPr>
              <a:t>www.accessgroup.org/financing-your-educationcollege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spcBef>
                <a:spcPts val="0"/>
              </a:spcBef>
              <a:buNone/>
              <a:defRPr/>
            </a:pPr>
            <a:endParaRPr lang="en-US" sz="2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Western University of Health Sciences: </a:t>
            </a:r>
          </a:p>
          <a:p>
            <a:pPr marL="109537" indent="0">
              <a:spcBef>
                <a:spcPts val="0"/>
              </a:spcBef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  <a:hlinkClick r:id="rId5"/>
              </a:rPr>
              <a:t>websites.westernu.edu/financial-literacy</a:t>
            </a:r>
            <a:r>
              <a:rPr 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pPr marL="509587" lvl="1" indent="0">
              <a:spcBef>
                <a:spcPts val="1200"/>
              </a:spcBef>
              <a:buNone/>
              <a:defRPr/>
            </a:pPr>
            <a:endParaRPr lang="en-US" sz="2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572000" cy="304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2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Questions?</a:t>
            </a:r>
          </a:p>
        </p:txBody>
      </p:sp>
      <p:pic>
        <p:nvPicPr>
          <p:cNvPr id="21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187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ambria" panose="02040503050406030204" pitchFamily="18" charset="0"/>
              </a:rPr>
              <a:t>Thank you!</a:t>
            </a: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</a:rPr>
              <a:t>Visit us on campus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  <a:hlinkClick r:id="rId5"/>
              </a:rPr>
              <a:t>prospective.westernu.edu/</a:t>
            </a:r>
            <a:r>
              <a:rPr lang="en-US" dirty="0" err="1" smtClean="0">
                <a:latin typeface="Cambria" panose="02040503050406030204" pitchFamily="18" charset="0"/>
                <a:hlinkClick r:id="rId5"/>
              </a:rPr>
              <a:t>campusevents</a:t>
            </a:r>
            <a:r>
              <a:rPr lang="en-US" dirty="0" smtClean="0">
                <a:latin typeface="Cambria" panose="02040503050406030204" pitchFamily="18" charset="0"/>
                <a:hlinkClick r:id="rId5"/>
              </a:rPr>
              <a:t>/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57200"/>
            <a:ext cx="3962400" cy="341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064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pPr marL="365125" indent="-255588">
              <a:defRPr/>
            </a:pPr>
            <a:endParaRPr lang="en-US" sz="1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66737" indent="-457200"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Apply online through the Free Application for Federal Student Aid (FAFSA)</a:t>
            </a:r>
          </a:p>
          <a:p>
            <a:pPr marL="109537" indent="0"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66737" indent="-457200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Independent, Graduate/Professional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</a:t>
            </a:r>
          </a:p>
          <a:p>
            <a:pPr marL="109537" indent="0"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566737" indent="-457200"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Parental information is not required, but may be requested</a:t>
            </a:r>
          </a:p>
          <a:p>
            <a:pPr marL="109537" indent="0">
              <a:buNone/>
              <a:defRPr/>
            </a:pPr>
            <a:endParaRPr lang="en-US" sz="1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  <a:hlinkClick r:id="rId3"/>
              </a:rPr>
              <a:t>www.FAFSA.ed.gov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63" y="1326227"/>
            <a:ext cx="2870817" cy="193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J:\RECRUITMENT\MARKETING MATERIALS\Photos\student image 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97" y="3446196"/>
            <a:ext cx="2825750" cy="2506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363080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The Costs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1803"/>
              </p:ext>
            </p:extLst>
          </p:nvPr>
        </p:nvGraphicFramePr>
        <p:xfrm>
          <a:off x="1295400" y="1447800"/>
          <a:ext cx="6934199" cy="4344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291"/>
                <a:gridCol w="996977"/>
                <a:gridCol w="996977"/>
                <a:gridCol w="996977"/>
                <a:gridCol w="996977"/>
              </a:tblGrid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Doctor of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Osteopathic </a:t>
                      </a:r>
                      <a:r>
                        <a:rPr lang="en-US" sz="1800" dirty="0">
                          <a:effectLst/>
                        </a:rPr>
                        <a:t>Medicine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st</a:t>
                      </a:r>
                      <a:r>
                        <a:rPr lang="en-US" sz="1800">
                          <a:effectLst/>
                        </a:rPr>
                        <a:t> 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n-US" sz="1800" baseline="30000">
                          <a:effectLst/>
                        </a:rPr>
                        <a:t>nd</a:t>
                      </a:r>
                      <a:r>
                        <a:rPr lang="en-US" sz="1800">
                          <a:effectLst/>
                        </a:rPr>
                        <a:t> 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r>
                        <a:rPr lang="en-US" sz="1800" baseline="30000">
                          <a:effectLst/>
                        </a:rPr>
                        <a:t>rd</a:t>
                      </a:r>
                      <a:r>
                        <a:rPr lang="en-US" sz="1800">
                          <a:effectLst/>
                        </a:rPr>
                        <a:t> 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$53,570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$53,570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$53,570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$53,570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Mandatory Institutional Fees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Books &amp; Supplies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$2,793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$1,273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COMLEX Exam Fees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$1,880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COMLEX Travel (PA)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Living Expenses (R&amp;B/Personal)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$18,790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$18,790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$20,498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$20,498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Transportation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$3,163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$3,234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$8,970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$8,280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Loan Fees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$1,937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$1,900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$2,171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$2,087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Budget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$80,293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$79,397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$87,616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$85,579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09348" y="5974061"/>
            <a:ext cx="6553200" cy="861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Cambria" panose="02040503050406030204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altLang="en-US" sz="2000" dirty="0" smtClean="0">
                <a:latin typeface="Cambria" panose="02040503050406030204" pitchFamily="18" charset="0"/>
                <a:cs typeface="Times New Roman" pitchFamily="18" charset="0"/>
                <a:hlinkClick r:id="rId4"/>
              </a:rPr>
              <a:t>www.westernu.edu/financial/financial-budgets</a:t>
            </a:r>
            <a:endParaRPr lang="en-US" altLang="en-US" sz="20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algn="l"/>
            <a:endParaRPr lang="en-US" altLang="en-US" sz="2000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55588">
              <a:defRPr/>
            </a:pPr>
            <a:endParaRPr lang="en-US" sz="10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r>
              <a:rPr lang="en-US" sz="43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Student Loans</a:t>
            </a:r>
          </a:p>
          <a:p>
            <a:pPr marL="109537" indent="0">
              <a:buNone/>
              <a:defRPr/>
            </a:pPr>
            <a:endParaRPr lang="en-US" sz="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Unsubsidized Stafford Loan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Graduate PLUS Loan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Primary Care Loan (PCL)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Loan for Disadvantaged Students (LDS)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Health Professions Student Loan (HPSL)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Private/Alternative Student Loan</a:t>
            </a:r>
          </a:p>
          <a:p>
            <a:pPr marL="109537" indent="0"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3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6400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Unsubsidized Stafford</a:t>
            </a:r>
          </a:p>
          <a:p>
            <a:pPr marL="109537" indent="0">
              <a:buNone/>
              <a:defRPr/>
            </a:pPr>
            <a:endParaRPr lang="en-US" sz="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Federally regulated loan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Guaranteed funding through FAFSA application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Eligibility ranges from $20,500 up to $47,167 (depending on borrowing history, program, and enrollment)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Interest rate is fixed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Origination fee applies</a:t>
            </a:r>
          </a:p>
          <a:p>
            <a:pPr marL="109537" indent="0"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4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2452" y="1699417"/>
            <a:ext cx="6400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Graduate PLUS Loan</a:t>
            </a: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Federally regulated loan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Must not have adverse credit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Maximum loan amount is the student’s cost of attendance minus any other financial aid received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Interest rate is fixed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Origination fee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applies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7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76400"/>
            <a:ext cx="5486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4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Primary Care Loan</a:t>
            </a:r>
          </a:p>
          <a:p>
            <a:pPr marL="109537" indent="0">
              <a:buNone/>
              <a:defRPr/>
            </a:pPr>
            <a:endParaRPr lang="en-US" sz="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Institution applies for funding through the U.S. Department of Health and Human Services 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institution is granted funding, the institution will invite the student to apply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from one of these disciplines: </a:t>
            </a:r>
            <a:r>
              <a:rPr lang="en-US" sz="2400" dirty="0">
                <a:latin typeface="Cambria" panose="02040503050406030204" pitchFamily="18" charset="0"/>
              </a:rPr>
              <a:t>allopathic </a:t>
            </a:r>
            <a:r>
              <a:rPr lang="en-US" sz="2400" dirty="0" smtClean="0">
                <a:latin typeface="Cambria" panose="02040503050406030204" pitchFamily="18" charset="0"/>
              </a:rPr>
              <a:t>medicine or osteopathic medicine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Must practice in primary care for the life of the loan, including residency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Interest free during enrollment and residency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Interest is fixed at 5% in repayment</a:t>
            </a:r>
          </a:p>
          <a:p>
            <a:pPr marL="109537" indent="0"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0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48" y="6096000"/>
            <a:ext cx="1600200" cy="66218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Types of Financial Aid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76400"/>
            <a:ext cx="5486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5800" dirty="0">
                <a:solidFill>
                  <a:srgbClr val="000000"/>
                </a:solidFill>
                <a:latin typeface="Cambria" panose="02040503050406030204" pitchFamily="18" charset="0"/>
              </a:rPr>
              <a:t>Loan for Disadvantaged Students</a:t>
            </a:r>
          </a:p>
          <a:p>
            <a:pPr marL="109537" indent="0">
              <a:buNone/>
              <a:defRPr/>
            </a:pPr>
            <a:endParaRPr lang="en-US" sz="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Institution applies for funding through the U.S. Department of Health and Human Services 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If the institution is granted funding, the institution will invite the student to apply from one of these disciplines: </a:t>
            </a:r>
            <a:r>
              <a:rPr lang="en-US" sz="3000" dirty="0">
                <a:latin typeface="Cambria" panose="02040503050406030204" pitchFamily="18" charset="0"/>
              </a:rPr>
              <a:t>allopathic medicine, osteopathic medicine, dentistry, optometry, pharmacy, podiatric medicine, veterinary medicine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Student must be from a disadvantaged background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Interest free during enrollment and residency</a:t>
            </a:r>
          </a:p>
          <a:p>
            <a:pPr marL="966787" lvl="1" indent="-4572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</a:rPr>
              <a:t>Interest is fixed at 5% in </a:t>
            </a:r>
            <a:r>
              <a:rPr lang="en-US" sz="3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repayment</a:t>
            </a:r>
            <a:endParaRPr lang="en-US" sz="3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79" y="1447800"/>
            <a:ext cx="329068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0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5510</TotalTime>
  <Words>1264</Words>
  <Application>Microsoft Macintosh PowerPoint</Application>
  <PresentationFormat>On-screen Show (4:3)</PresentationFormat>
  <Paragraphs>228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How to Apply</vt:lpstr>
      <vt:lpstr>The Costs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Types of Financial Aid</vt:lpstr>
      <vt:lpstr>Loan Repayment/Forgiveness Options</vt:lpstr>
      <vt:lpstr>Loan Repayment/Forgiveness Options</vt:lpstr>
      <vt:lpstr>Loan Repayment/Forgiveness Options</vt:lpstr>
      <vt:lpstr>Loan Repayment/Forgiveness Options</vt:lpstr>
      <vt:lpstr>Loan Repayment/Forgiveness Options</vt:lpstr>
      <vt:lpstr>Financial Literacy</vt:lpstr>
      <vt:lpstr>Financial Literacy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Bottorff</dc:creator>
  <cp:lastModifiedBy>Diane</cp:lastModifiedBy>
  <cp:revision>127</cp:revision>
  <cp:lastPrinted>2015-04-27T21:58:25Z</cp:lastPrinted>
  <dcterms:created xsi:type="dcterms:W3CDTF">2014-09-04T16:07:28Z</dcterms:created>
  <dcterms:modified xsi:type="dcterms:W3CDTF">2016-07-13T17:07:04Z</dcterms:modified>
</cp:coreProperties>
</file>