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5" d="100"/>
          <a:sy n="145" d="100"/>
        </p:scale>
        <p:origin x="62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78180281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843797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46870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631106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20829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4799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61818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90852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28369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736334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3830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784180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599" cy="2052599"/>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599"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599"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599"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599"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599"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899"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899"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499"/>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199"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199"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099"/>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mailto:karensapio@gmail.com"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directory-online.com/Rotary/accounts/5300/Pages/uPages/scholars/20132014/E_Area_of_Focus_Purpose_Goals_June_2012_en.pdf"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district5300.org/scholars/20142015/2014-15%20%20Grant%20Management%20Qualification%20August%2020%202014.pdf"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www.rotary.org/gra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599" cy="2052599"/>
          </a:xfrm>
          <a:prstGeom prst="rect">
            <a:avLst/>
          </a:prstGeom>
        </p:spPr>
        <p:txBody>
          <a:bodyPr lIns="91425" tIns="91425" rIns="91425" bIns="91425" anchor="b" anchorCtr="0">
            <a:noAutofit/>
          </a:bodyPr>
          <a:lstStyle/>
          <a:p>
            <a:pPr lvl="0">
              <a:spcBef>
                <a:spcPts val="0"/>
              </a:spcBef>
              <a:buNone/>
            </a:pPr>
            <a:r>
              <a:rPr lang="en"/>
              <a:t>Rotary International Global Grant Scholarships</a:t>
            </a:r>
          </a:p>
        </p:txBody>
      </p:sp>
      <p:sp>
        <p:nvSpPr>
          <p:cNvPr id="55" name="Shape 55"/>
          <p:cNvSpPr txBox="1">
            <a:spLocks noGrp="1"/>
          </p:cNvSpPr>
          <p:nvPr>
            <p:ph type="subTitle" idx="1"/>
          </p:nvPr>
        </p:nvSpPr>
        <p:spPr>
          <a:xfrm>
            <a:off x="311700" y="2834125"/>
            <a:ext cx="8520599" cy="792600"/>
          </a:xfrm>
          <a:prstGeom prst="rect">
            <a:avLst/>
          </a:prstGeom>
        </p:spPr>
        <p:txBody>
          <a:bodyPr lIns="91425" tIns="91425" rIns="91425" bIns="91425" anchor="t" anchorCtr="0">
            <a:noAutofit/>
          </a:bodyPr>
          <a:lstStyle/>
          <a:p>
            <a:pPr lvl="0" algn="l">
              <a:spcBef>
                <a:spcPts val="0"/>
              </a:spcBef>
              <a:buNone/>
            </a:pPr>
            <a:r>
              <a:rPr lang="en"/>
              <a:t>             Rotary Clubs of Claremont California</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Application Timeline</a:t>
            </a:r>
          </a:p>
        </p:txBody>
      </p:sp>
      <p:sp>
        <p:nvSpPr>
          <p:cNvPr id="109" name="Shape 109"/>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lvl="0" rtl="0">
              <a:spcBef>
                <a:spcPts val="0"/>
              </a:spcBef>
              <a:buNone/>
            </a:pPr>
            <a:r>
              <a:rPr lang="en"/>
              <a:t>February-April:  Club Level- apply and interview with Claremont Rotary </a:t>
            </a:r>
          </a:p>
          <a:p>
            <a:pPr lvl="0" rtl="0">
              <a:spcBef>
                <a:spcPts val="0"/>
              </a:spcBef>
              <a:buNone/>
            </a:pPr>
            <a:r>
              <a:rPr lang="en"/>
              <a:t>March-May: District Level-candidates chosen at Club Level interview with District Global Scholarships Committee</a:t>
            </a:r>
          </a:p>
          <a:p>
            <a:pPr lvl="0" rtl="0">
              <a:spcBef>
                <a:spcPts val="0"/>
              </a:spcBef>
              <a:buNone/>
            </a:pPr>
            <a:r>
              <a:rPr lang="en"/>
              <a:t>April-July: District Candidates’ applications forwarded to The Rotary Foundation (Candidates MUST have acceptance from intended University at this point in the process.)</a:t>
            </a:r>
          </a:p>
          <a:p>
            <a:pPr lvl="0">
              <a:spcBef>
                <a:spcPts val="0"/>
              </a:spcBef>
              <a:buNone/>
            </a:pPr>
            <a:r>
              <a:rPr lang="en"/>
              <a:t>Study may begin in fall or spring, depending upon program and region</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Contacts </a:t>
            </a:r>
          </a:p>
        </p:txBody>
      </p:sp>
      <p:sp>
        <p:nvSpPr>
          <p:cNvPr id="115" name="Shape 115"/>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lvl="0" rtl="0">
              <a:spcBef>
                <a:spcPts val="0"/>
              </a:spcBef>
              <a:buNone/>
            </a:pPr>
            <a:r>
              <a:rPr lang="en"/>
              <a:t>Claremont Rotary</a:t>
            </a:r>
          </a:p>
          <a:p>
            <a:pPr lvl="0" rtl="0">
              <a:spcBef>
                <a:spcPts val="0"/>
              </a:spcBef>
              <a:buNone/>
            </a:pPr>
            <a:r>
              <a:rPr lang="en"/>
              <a:t>Karen Sapio:  909-638-7114, </a:t>
            </a:r>
            <a:r>
              <a:rPr lang="en" u="sng">
                <a:solidFill>
                  <a:schemeClr val="hlink"/>
                </a:solidFill>
                <a:hlinkClick r:id="rId3"/>
              </a:rPr>
              <a:t>karensapio@gmail.com</a:t>
            </a:r>
          </a:p>
          <a:p>
            <a:pPr lvl="0" rtl="0">
              <a:spcBef>
                <a:spcPts val="0"/>
              </a:spcBef>
              <a:buNone/>
            </a:pPr>
            <a:r>
              <a:rPr lang="en"/>
              <a:t>Rotary District 5300</a:t>
            </a:r>
          </a:p>
          <a:p>
            <a:pPr lvl="0" rtl="0">
              <a:spcBef>
                <a:spcPts val="0"/>
              </a:spcBef>
              <a:spcAft>
                <a:spcPts val="0"/>
              </a:spcAft>
              <a:buClr>
                <a:schemeClr val="dk1"/>
              </a:buClr>
              <a:buSzPct val="78571"/>
              <a:buFont typeface="Arial"/>
              <a:buNone/>
            </a:pPr>
            <a:r>
              <a:rPr lang="en" sz="1350">
                <a:solidFill>
                  <a:schemeClr val="dk1"/>
                </a:solidFill>
                <a:highlight>
                  <a:srgbClr val="FFFFFF"/>
                </a:highlight>
              </a:rPr>
              <a:t>Marilyn Diaz</a:t>
            </a:r>
          </a:p>
          <a:p>
            <a:pPr lvl="0" rtl="0">
              <a:spcBef>
                <a:spcPts val="0"/>
              </a:spcBef>
              <a:spcAft>
                <a:spcPts val="0"/>
              </a:spcAft>
              <a:buClr>
                <a:schemeClr val="dk1"/>
              </a:buClr>
              <a:buSzPct val="78571"/>
              <a:buFont typeface="Arial"/>
              <a:buNone/>
            </a:pPr>
            <a:r>
              <a:rPr lang="en" sz="1350">
                <a:solidFill>
                  <a:schemeClr val="dk1"/>
                </a:solidFill>
                <a:highlight>
                  <a:srgbClr val="FFFFFF"/>
                </a:highlight>
              </a:rPr>
              <a:t>Global Scholars Chair</a:t>
            </a:r>
          </a:p>
          <a:p>
            <a:pPr lvl="0" rtl="0">
              <a:spcBef>
                <a:spcPts val="0"/>
              </a:spcBef>
              <a:spcAft>
                <a:spcPts val="0"/>
              </a:spcAft>
              <a:buClr>
                <a:schemeClr val="dk1"/>
              </a:buClr>
              <a:buSzPct val="78571"/>
              <a:buFont typeface="Arial"/>
              <a:buNone/>
            </a:pPr>
            <a:r>
              <a:rPr lang="en" sz="1350">
                <a:solidFill>
                  <a:schemeClr val="dk1"/>
                </a:solidFill>
                <a:highlight>
                  <a:srgbClr val="FFFFFF"/>
                </a:highlight>
              </a:rPr>
              <a:t>Rotary District 5300</a:t>
            </a:r>
          </a:p>
          <a:p>
            <a:pPr lvl="0" rtl="0">
              <a:spcBef>
                <a:spcPts val="0"/>
              </a:spcBef>
              <a:spcAft>
                <a:spcPts val="0"/>
              </a:spcAft>
              <a:buClr>
                <a:schemeClr val="dk1"/>
              </a:buClr>
              <a:buSzPct val="78571"/>
              <a:buFont typeface="Arial"/>
              <a:buNone/>
            </a:pPr>
            <a:r>
              <a:rPr lang="en" sz="1350">
                <a:solidFill>
                  <a:schemeClr val="dk1"/>
                </a:solidFill>
                <a:highlight>
                  <a:srgbClr val="FFFFFF"/>
                </a:highlight>
              </a:rPr>
              <a:t>Southern Calif./So. Nevada</a:t>
            </a:r>
          </a:p>
          <a:p>
            <a:pPr lvl="0" rtl="0">
              <a:spcBef>
                <a:spcPts val="0"/>
              </a:spcBef>
              <a:spcAft>
                <a:spcPts val="0"/>
              </a:spcAft>
              <a:buClr>
                <a:schemeClr val="dk1"/>
              </a:buClr>
              <a:buSzPct val="78571"/>
              <a:buFont typeface="Arial"/>
              <a:buNone/>
            </a:pPr>
            <a:r>
              <a:rPr lang="en" sz="1350">
                <a:solidFill>
                  <a:srgbClr val="1155CC"/>
                </a:solidFill>
                <a:highlight>
                  <a:srgbClr val="FFFFFF"/>
                </a:highlight>
              </a:rPr>
              <a:t>626 383-1328</a:t>
            </a:r>
          </a:p>
          <a:p>
            <a:pPr lvl="0">
              <a:spcBef>
                <a:spcPts val="0"/>
              </a:spcBef>
              <a:buNone/>
            </a:pPr>
            <a:r>
              <a:rPr lang="en"/>
              <a:t>1973rose@earthlink.net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rtl="0">
              <a:spcBef>
                <a:spcPts val="0"/>
              </a:spcBef>
              <a:buNone/>
            </a:pPr>
            <a:r>
              <a:rPr lang="en"/>
              <a:t>Purpose</a:t>
            </a:r>
          </a:p>
          <a:p>
            <a:pPr lvl="0">
              <a:spcBef>
                <a:spcPts val="0"/>
              </a:spcBef>
              <a:buNone/>
            </a:pPr>
            <a:endParaRPr/>
          </a:p>
        </p:txBody>
      </p:sp>
      <p:sp>
        <p:nvSpPr>
          <p:cNvPr id="61" name="Shape 61"/>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lvl="0" rtl="0">
              <a:spcBef>
                <a:spcPts val="0"/>
              </a:spcBef>
              <a:buNone/>
            </a:pPr>
            <a:r>
              <a:rPr lang="en" sz="2400"/>
              <a:t>Global grant scholarships fund graduate-level coursework or research for one to four academic years. A key feature of global grants is the partnership between the district or club in the study location (host sponsor) and the district or club in the scholar’s home country (international sponsor)</a:t>
            </a:r>
          </a:p>
          <a:p>
            <a:pPr lvl="0" rtl="0">
              <a:spcBef>
                <a:spcPts val="0"/>
              </a:spcBef>
              <a:buNone/>
            </a:pPr>
            <a:r>
              <a:rPr lang="en" sz="1200">
                <a:solidFill>
                  <a:srgbClr val="222222"/>
                </a:solidFill>
                <a:highlight>
                  <a:srgbClr val="FFFFFF"/>
                </a:highlight>
                <a:latin typeface="Verdana"/>
                <a:ea typeface="Verdana"/>
                <a:cs typeface="Verdana"/>
                <a:sym typeface="Verdana"/>
              </a:rPr>
              <a:t>District 5300 plans to offer up to two Rotary Scholarships through Global Grants for the 2014-2015 year.</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Each scholarship is a global grant project with a minimum budget of $30,000. The scholarship period can be from 1 to 4 years.</a:t>
            </a:r>
          </a:p>
          <a:p>
            <a:pPr lvl="0" rtl="0">
              <a:spcBef>
                <a:spcPts val="0"/>
              </a:spcBef>
              <a:buNone/>
            </a:pPr>
            <a:endParaRPr sz="1200"/>
          </a:p>
          <a:p>
            <a:pPr lvl="0">
              <a:spcBef>
                <a:spcPts val="0"/>
              </a:spcBef>
              <a:buNone/>
            </a:pPr>
            <a:endParaRPr sz="2400"/>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Areas of Focus</a:t>
            </a:r>
          </a:p>
        </p:txBody>
      </p:sp>
      <p:sp>
        <p:nvSpPr>
          <p:cNvPr id="67" name="Shape 67"/>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lvl="0" rtl="0">
              <a:spcBef>
                <a:spcPts val="0"/>
              </a:spcBef>
              <a:buNone/>
            </a:pPr>
            <a:r>
              <a:rPr lang="en"/>
              <a:t>Through global grants, Rotarians can support future leaders in fields related to the areas of focus:  </a:t>
            </a:r>
          </a:p>
          <a:p>
            <a:pPr lvl="0" rtl="0">
              <a:spcBef>
                <a:spcPts val="0"/>
              </a:spcBef>
              <a:buNone/>
            </a:pPr>
            <a:r>
              <a:rPr lang="en"/>
              <a:t>Peace and conflict prevention/resolution  </a:t>
            </a:r>
          </a:p>
          <a:p>
            <a:pPr lvl="0" rtl="0">
              <a:spcBef>
                <a:spcPts val="0"/>
              </a:spcBef>
              <a:buNone/>
            </a:pPr>
            <a:r>
              <a:rPr lang="en"/>
              <a:t>Disease prevention and treatment  </a:t>
            </a:r>
          </a:p>
          <a:p>
            <a:pPr lvl="0" rtl="0">
              <a:spcBef>
                <a:spcPts val="0"/>
              </a:spcBef>
              <a:buNone/>
            </a:pPr>
            <a:r>
              <a:rPr lang="en"/>
              <a:t>Water and sanitation  </a:t>
            </a:r>
          </a:p>
          <a:p>
            <a:pPr lvl="0" rtl="0">
              <a:spcBef>
                <a:spcPts val="0"/>
              </a:spcBef>
              <a:buNone/>
            </a:pPr>
            <a:r>
              <a:rPr lang="en"/>
              <a:t>Maternal and child health  </a:t>
            </a:r>
          </a:p>
          <a:p>
            <a:pPr lvl="0" rtl="0">
              <a:spcBef>
                <a:spcPts val="0"/>
              </a:spcBef>
              <a:buNone/>
            </a:pPr>
            <a:r>
              <a:rPr lang="en"/>
              <a:t>Basic education and literacy  </a:t>
            </a:r>
          </a:p>
          <a:p>
            <a:pPr lvl="0">
              <a:spcBef>
                <a:spcPts val="0"/>
              </a:spcBef>
              <a:buNone/>
            </a:pPr>
            <a:r>
              <a:rPr lang="en"/>
              <a:t>Economic and community development</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Potential Candidates</a:t>
            </a:r>
          </a:p>
        </p:txBody>
      </p:sp>
      <p:sp>
        <p:nvSpPr>
          <p:cNvPr id="73" name="Shape 73"/>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lvl="0">
              <a:spcBef>
                <a:spcPts val="0"/>
              </a:spcBef>
              <a:buNone/>
            </a:pPr>
            <a:r>
              <a:rPr lang="en" sz="2400"/>
              <a:t>Global grant scholars plan to pursue a career in an area of focus, and their graduate-level educational goals should support this career interest. Pursuing a career in an area of focus means the scholar has a long-term commitment to measurable, sustainable change. Be sure that a candidate’s previous work or volunteer experience, academic program, and career plans are strongly aligned with one of the six areas of focus.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Eligibility</a:t>
            </a:r>
          </a:p>
        </p:txBody>
      </p:sp>
      <p:sp>
        <p:nvSpPr>
          <p:cNvPr id="79" name="Shape 79"/>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The applicant must currently live or study in District 5300. A parent’s home in District 5300 meets this requirement.</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The applicant may not be a Rotarian, a member of the immediate family of a Rotarian, or employed by any Rotary entity. Members of a Rotaract Club are eligible.</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The applicant will live and study abroad in the 2016-17 academic year.</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The applicant must have proof of acceptance in study institution at the time the application is submitted to TRF.</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The applicant must demonstrate language proficiency in the language spoken in the study country.</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The applicant will work toward a graduate level degree as part of this study abroad.</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The applicant must show a commitment through past experiences and future career plans to one of Rotary’s six areas of focus: peace and conflict prevention/resolution, disease prevention and treatment, water and sanitation, maternal and child health, basic education and literacy, and economic and community development. Examples of scholarships that fit within the six areas of focus can be found</a:t>
            </a:r>
            <a:r>
              <a:rPr lang="en" sz="1200" u="sng">
                <a:solidFill>
                  <a:srgbClr val="666666"/>
                </a:solidFill>
                <a:highlight>
                  <a:srgbClr val="FFFFFF"/>
                </a:highlight>
                <a:latin typeface="Verdana"/>
                <a:ea typeface="Verdana"/>
                <a:cs typeface="Verdana"/>
                <a:sym typeface="Verdana"/>
                <a:hlinkClick r:id="rId3"/>
              </a:rPr>
              <a:t>here</a:t>
            </a:r>
            <a:r>
              <a:rPr lang="en" sz="1200">
                <a:solidFill>
                  <a:srgbClr val="222222"/>
                </a:solidFill>
                <a:highlight>
                  <a:srgbClr val="FFFFFF"/>
                </a:highlight>
                <a:latin typeface="Verdana"/>
                <a:ea typeface="Verdana"/>
                <a:cs typeface="Verdana"/>
                <a:sym typeface="Verdana"/>
              </a:rPr>
              <a:t>.</a:t>
            </a:r>
          </a:p>
          <a:p>
            <a:pPr lvl="0">
              <a:spcBef>
                <a:spcPts val="0"/>
              </a:spcBef>
              <a:buNone/>
            </a:pPr>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What Rotary Looks For</a:t>
            </a:r>
          </a:p>
        </p:txBody>
      </p:sp>
      <p:sp>
        <p:nvSpPr>
          <p:cNvPr id="85" name="Shape 85"/>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lvl="0" rtl="0">
              <a:spcBef>
                <a:spcPts val="0"/>
              </a:spcBef>
              <a:buNone/>
            </a:pPr>
            <a:r>
              <a:rPr lang="en"/>
              <a:t>Excellent leadership skills and potential </a:t>
            </a:r>
          </a:p>
          <a:p>
            <a:pPr lvl="0" rtl="0">
              <a:spcBef>
                <a:spcPts val="0"/>
              </a:spcBef>
              <a:buNone/>
            </a:pPr>
            <a:r>
              <a:rPr lang="en"/>
              <a:t> A proven record of success in his or her academic field or vocation </a:t>
            </a:r>
          </a:p>
          <a:p>
            <a:pPr lvl="0" rtl="0">
              <a:spcBef>
                <a:spcPts val="0"/>
              </a:spcBef>
              <a:buNone/>
            </a:pPr>
            <a:r>
              <a:rPr lang="en"/>
              <a:t> A commitment to community service  </a:t>
            </a:r>
          </a:p>
          <a:p>
            <a:pPr lvl="0" rtl="0">
              <a:spcBef>
                <a:spcPts val="0"/>
              </a:spcBef>
              <a:buNone/>
            </a:pPr>
            <a:r>
              <a:rPr lang="en"/>
              <a:t>Well-defined and realistic goals  </a:t>
            </a:r>
          </a:p>
          <a:p>
            <a:pPr lvl="0" rtl="0">
              <a:spcBef>
                <a:spcPts val="0"/>
              </a:spcBef>
              <a:buNone/>
            </a:pPr>
            <a:r>
              <a:rPr lang="en"/>
              <a:t>Concrete ideas for advancing within his or her chosen field  </a:t>
            </a:r>
          </a:p>
          <a:p>
            <a:pPr lvl="0">
              <a:spcBef>
                <a:spcPts val="0"/>
              </a:spcBef>
              <a:buNone/>
            </a:pPr>
            <a:r>
              <a:rPr lang="en"/>
              <a:t>Sincerity about maintaining a lifelong relationship with Rotary after the scholarship period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lnSpc>
                <a:spcPct val="115000"/>
              </a:lnSpc>
              <a:spcBef>
                <a:spcPts val="0"/>
              </a:spcBef>
              <a:spcAft>
                <a:spcPts val="1600"/>
              </a:spcAft>
              <a:buClr>
                <a:schemeClr val="dk1"/>
              </a:buClr>
              <a:buSzPct val="61111"/>
              <a:buFont typeface="Arial"/>
              <a:buNone/>
            </a:pPr>
            <a:r>
              <a:rPr lang="en" sz="1800">
                <a:solidFill>
                  <a:schemeClr val="dk2"/>
                </a:solidFill>
              </a:rPr>
              <a:t>FUNDING AND BUDGET </a:t>
            </a:r>
          </a:p>
        </p:txBody>
      </p:sp>
      <p:sp>
        <p:nvSpPr>
          <p:cNvPr id="91" name="Shape 91"/>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lvl="0" rtl="0">
              <a:spcBef>
                <a:spcPts val="0"/>
              </a:spcBef>
              <a:buNone/>
            </a:pPr>
            <a:r>
              <a:rPr lang="en"/>
              <a:t>The minimum budget for a global grant scholarship is $30,000</a:t>
            </a:r>
          </a:p>
          <a:p>
            <a:pPr lvl="0" rtl="0">
              <a:spcBef>
                <a:spcPts val="0"/>
              </a:spcBef>
              <a:buNone/>
            </a:pPr>
            <a:r>
              <a:rPr lang="en"/>
              <a:t>Passport/visa  </a:t>
            </a:r>
          </a:p>
          <a:p>
            <a:pPr lvl="0" rtl="0">
              <a:spcBef>
                <a:spcPts val="0"/>
              </a:spcBef>
              <a:buNone/>
            </a:pPr>
            <a:r>
              <a:rPr lang="en"/>
              <a:t>Inoculations  </a:t>
            </a:r>
          </a:p>
          <a:p>
            <a:pPr lvl="0" rtl="0">
              <a:spcBef>
                <a:spcPts val="0"/>
              </a:spcBef>
              <a:buNone/>
            </a:pPr>
            <a:r>
              <a:rPr lang="en"/>
              <a:t>Travel expenses (as specified in the grant terms and conditions)  </a:t>
            </a:r>
          </a:p>
          <a:p>
            <a:pPr lvl="0" rtl="0">
              <a:spcBef>
                <a:spcPts val="0"/>
              </a:spcBef>
              <a:buNone/>
            </a:pPr>
            <a:r>
              <a:rPr lang="en"/>
              <a:t>School supplies  </a:t>
            </a:r>
          </a:p>
          <a:p>
            <a:pPr lvl="0" rtl="0">
              <a:spcBef>
                <a:spcPts val="0"/>
              </a:spcBef>
              <a:buNone/>
            </a:pPr>
            <a:r>
              <a:rPr lang="en"/>
              <a:t>Tuition  Room and board  </a:t>
            </a:r>
          </a:p>
          <a:p>
            <a:pPr lvl="0" rtl="0">
              <a:spcBef>
                <a:spcPts val="0"/>
              </a:spcBef>
              <a:buNone/>
            </a:pPr>
            <a:r>
              <a:rPr lang="en"/>
              <a:t>Household supplies  </a:t>
            </a:r>
          </a:p>
          <a:p>
            <a:pPr lvl="0">
              <a:spcBef>
                <a:spcPts val="0"/>
              </a:spcBef>
              <a:buNone/>
            </a:pPr>
            <a:r>
              <a:rPr lang="en"/>
              <a:t>Language training courses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lnSpc>
                <a:spcPct val="115000"/>
              </a:lnSpc>
              <a:spcBef>
                <a:spcPts val="0"/>
              </a:spcBef>
              <a:spcAft>
                <a:spcPts val="1600"/>
              </a:spcAft>
              <a:buClr>
                <a:schemeClr val="dk1"/>
              </a:buClr>
              <a:buSzPct val="61111"/>
              <a:buFont typeface="Arial"/>
              <a:buNone/>
            </a:pPr>
            <a:r>
              <a:rPr lang="en" sz="1800">
                <a:solidFill>
                  <a:schemeClr val="dk2"/>
                </a:solidFill>
              </a:rPr>
              <a:t>Not eligible for funding</a:t>
            </a:r>
          </a:p>
        </p:txBody>
      </p:sp>
      <p:sp>
        <p:nvSpPr>
          <p:cNvPr id="97" name="Shape 97"/>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lvl="0" rtl="0">
              <a:spcBef>
                <a:spcPts val="0"/>
              </a:spcBef>
              <a:buNone/>
            </a:pPr>
            <a:r>
              <a:rPr lang="en"/>
              <a:t> Expenses incurred before the application is approved </a:t>
            </a:r>
          </a:p>
          <a:p>
            <a:pPr lvl="0" rtl="0">
              <a:spcBef>
                <a:spcPts val="0"/>
              </a:spcBef>
              <a:buNone/>
            </a:pPr>
            <a:r>
              <a:rPr lang="en"/>
              <a:t> Furniture, automobiles, bicycles, clothing, entertainment, personal travel  </a:t>
            </a:r>
          </a:p>
          <a:p>
            <a:pPr lvl="0" rtl="0">
              <a:spcBef>
                <a:spcPts val="0"/>
              </a:spcBef>
              <a:buNone/>
            </a:pPr>
            <a:r>
              <a:rPr lang="en"/>
              <a:t>Expenses for spouses and dependents </a:t>
            </a:r>
          </a:p>
          <a:p>
            <a:pPr lvl="0" rtl="0">
              <a:spcBef>
                <a:spcPts val="0"/>
              </a:spcBef>
              <a:buNone/>
            </a:pPr>
            <a:r>
              <a:rPr lang="en"/>
              <a:t>Housing expenses in the home country during the scholarship period  </a:t>
            </a:r>
          </a:p>
          <a:p>
            <a:pPr lvl="0" rtl="0">
              <a:spcBef>
                <a:spcPts val="0"/>
              </a:spcBef>
              <a:buNone/>
            </a:pPr>
            <a:r>
              <a:rPr lang="en"/>
              <a:t>Taxes owed as a result of receiving the scholarship  </a:t>
            </a:r>
          </a:p>
          <a:p>
            <a:pPr lvl="0" rtl="0">
              <a:spcBef>
                <a:spcPts val="0"/>
              </a:spcBef>
              <a:buNone/>
            </a:pPr>
            <a:r>
              <a:rPr lang="en"/>
              <a:t>Medical care  </a:t>
            </a:r>
          </a:p>
          <a:p>
            <a:pPr lvl="0">
              <a:spcBef>
                <a:spcPts val="0"/>
              </a:spcBef>
              <a:buNone/>
            </a:pPr>
            <a:r>
              <a:rPr lang="en"/>
              <a:t> Expenses related to Rotary events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Application Process</a:t>
            </a:r>
          </a:p>
        </p:txBody>
      </p:sp>
      <p:sp>
        <p:nvSpPr>
          <p:cNvPr id="103" name="Shape 103"/>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Each District 5300 club may sponsor one applicant. (There are two Clubs in Claremont)</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A sponsoring club agrees to contribute $1,000 and to arrange for a </a:t>
            </a:r>
            <a:r>
              <a:rPr lang="en" sz="1200" u="sng">
                <a:solidFill>
                  <a:srgbClr val="666666"/>
                </a:solidFill>
                <a:highlight>
                  <a:srgbClr val="FFFFFF"/>
                </a:highlight>
                <a:latin typeface="Verdana"/>
                <a:ea typeface="Verdana"/>
                <a:cs typeface="Verdana"/>
                <a:sym typeface="Verdana"/>
                <a:hlinkClick r:id="rId3"/>
              </a:rPr>
              <a:t>qualified</a:t>
            </a:r>
            <a:r>
              <a:rPr lang="en" sz="1200">
                <a:solidFill>
                  <a:srgbClr val="222222"/>
                </a:solidFill>
                <a:highlight>
                  <a:srgbClr val="FFFFFF"/>
                </a:highlight>
                <a:latin typeface="Verdana"/>
                <a:ea typeface="Verdana"/>
                <a:cs typeface="Verdana"/>
                <a:sym typeface="Verdana"/>
              </a:rPr>
              <a:t> Rotary Club in the host location to be the scholar’s host.</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District 5300 will contribute $14,500 to each scholarship and TRF will contribute $15,000.</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Applications are submitted online at </a:t>
            </a:r>
            <a:r>
              <a:rPr lang="en" sz="1200" u="sng">
                <a:solidFill>
                  <a:srgbClr val="666666"/>
                </a:solidFill>
                <a:highlight>
                  <a:srgbClr val="FFFFFF"/>
                </a:highlight>
                <a:latin typeface="Verdana"/>
                <a:ea typeface="Verdana"/>
                <a:cs typeface="Verdana"/>
                <a:sym typeface="Verdana"/>
                <a:hlinkClick r:id="rId4"/>
              </a:rPr>
              <a:t>www.rotary.org/grants</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For the 2016-17 year, applicants will be considered on a rolling basis throughout the year. Each applicant will be considered on a first come, first served basis.</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The application will be reviewed by the Rotary Scholar Chair and if the applicant is eligible, the Rotary Scholar committee will review the application. A telephone interview with the applicant shall be part of the review process.</a:t>
            </a:r>
          </a:p>
          <a:p>
            <a:pPr marL="457200" lvl="0" indent="-304800" rtl="0">
              <a:lnSpc>
                <a:spcPct val="148235"/>
              </a:lnSpc>
              <a:spcBef>
                <a:spcPts val="0"/>
              </a:spcBef>
              <a:spcAft>
                <a:spcPts val="0"/>
              </a:spcAft>
              <a:buClr>
                <a:srgbClr val="222222"/>
              </a:buClr>
              <a:buSzPct val="100000"/>
              <a:buFont typeface="Verdana"/>
            </a:pPr>
            <a:r>
              <a:rPr lang="en" sz="1200">
                <a:solidFill>
                  <a:srgbClr val="222222"/>
                </a:solidFill>
                <a:highlight>
                  <a:srgbClr val="FFFFFF"/>
                </a:highlight>
                <a:latin typeface="Verdana"/>
                <a:ea typeface="Verdana"/>
                <a:cs typeface="Verdana"/>
                <a:sym typeface="Verdana"/>
              </a:rPr>
              <a:t>If TRF approves the application, the funds will be held in the District 5300 Grant bank account.  The scholar will submit invoices to the District 5300 Foundation Treasurer for payment.</a:t>
            </a:r>
          </a:p>
          <a:p>
            <a:pPr lvl="0">
              <a:spcBef>
                <a:spcPts val="0"/>
              </a:spcBef>
              <a:buNone/>
            </a:pPr>
            <a:endParaRPr/>
          </a:p>
        </p:txBody>
      </p:sp>
    </p:spTree>
  </p:cSld>
  <p:clrMapOvr>
    <a:masterClrMapping/>
  </p:clrMapOvr>
  <p:transition spd="slow">
    <p:cut/>
  </p:transition>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830</Words>
  <Application>Microsoft Office PowerPoint</Application>
  <PresentationFormat>On-screen Show (16:9)</PresentationFormat>
  <Paragraphs>71</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Verdana</vt:lpstr>
      <vt:lpstr>simple-light-2</vt:lpstr>
      <vt:lpstr>Rotary International Global Grant Scholarships</vt:lpstr>
      <vt:lpstr>Purpose </vt:lpstr>
      <vt:lpstr>Areas of Focus</vt:lpstr>
      <vt:lpstr>Potential Candidates</vt:lpstr>
      <vt:lpstr>Eligibility</vt:lpstr>
      <vt:lpstr>What Rotary Looks For</vt:lpstr>
      <vt:lpstr>FUNDING AND BUDGET </vt:lpstr>
      <vt:lpstr>Not eligible for funding</vt:lpstr>
      <vt:lpstr>Application Process</vt:lpstr>
      <vt:lpstr>Application Timeline</vt:lpstr>
      <vt:lpstr>Contacts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Rotary International Global Grant Scholarships</dc:title>
  <dc:creator>Maira T. Mercado</dc:creator>
  <cp:lastModifiedBy>Maira T. Mercado</cp:lastModifiedBy>
  <cp:revision>1</cp:revision>
  <dcterms:modified xsi:type="dcterms:W3CDTF">2016-01-29T23:50:47Z</dcterms:modified>
</cp:coreProperties>
</file>